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8" r:id="rId3"/>
    <p:sldId id="257" r:id="rId4"/>
    <p:sldId id="260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906" y="6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87BA29-D391-490C-AC4B-708C5E05BF23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9FCF162-5E66-4089-9275-0B1E94B637D2}">
      <dgm:prSet custT="1"/>
      <dgm:spPr/>
      <dgm:t>
        <a:bodyPr/>
        <a:lstStyle/>
        <a:p>
          <a:r>
            <a:rPr lang="en-IN" sz="1600" dirty="0"/>
            <a:t>Identify the Business Problem</a:t>
          </a:r>
        </a:p>
      </dgm:t>
    </dgm:pt>
    <dgm:pt modelId="{4CFAE92C-65B9-4A29-B690-D42333A5D761}" type="parTrans" cxnId="{1916CBEB-36A3-4594-B804-33AC128EE2B3}">
      <dgm:prSet/>
      <dgm:spPr/>
      <dgm:t>
        <a:bodyPr/>
        <a:lstStyle/>
        <a:p>
          <a:endParaRPr lang="en-IN"/>
        </a:p>
      </dgm:t>
    </dgm:pt>
    <dgm:pt modelId="{2660A1AE-CC50-400C-9023-A7F8C25B59DC}" type="sibTrans" cxnId="{1916CBEB-36A3-4594-B804-33AC128EE2B3}">
      <dgm:prSet/>
      <dgm:spPr/>
      <dgm:t>
        <a:bodyPr/>
        <a:lstStyle/>
        <a:p>
          <a:endParaRPr lang="en-IN"/>
        </a:p>
      </dgm:t>
    </dgm:pt>
    <dgm:pt modelId="{17622334-8311-48E0-B15F-52C51C2B1FAA}">
      <dgm:prSet custT="1"/>
      <dgm:spPr/>
      <dgm:t>
        <a:bodyPr/>
        <a:lstStyle/>
        <a:p>
          <a:r>
            <a:rPr lang="en-IN" sz="1600"/>
            <a:t>Translate into Data Terms</a:t>
          </a:r>
        </a:p>
      </dgm:t>
    </dgm:pt>
    <dgm:pt modelId="{E5B034E1-848F-4488-8089-E85F6F8CE596}" type="parTrans" cxnId="{3BDB38D3-F057-4964-B676-C69BE6D0BBF5}">
      <dgm:prSet/>
      <dgm:spPr/>
      <dgm:t>
        <a:bodyPr/>
        <a:lstStyle/>
        <a:p>
          <a:endParaRPr lang="en-IN"/>
        </a:p>
      </dgm:t>
    </dgm:pt>
    <dgm:pt modelId="{5C050DCE-930C-49C8-A33A-48B4BA10A5D7}" type="sibTrans" cxnId="{3BDB38D3-F057-4964-B676-C69BE6D0BBF5}">
      <dgm:prSet/>
      <dgm:spPr/>
      <dgm:t>
        <a:bodyPr/>
        <a:lstStyle/>
        <a:p>
          <a:endParaRPr lang="en-IN"/>
        </a:p>
      </dgm:t>
    </dgm:pt>
    <dgm:pt modelId="{F13CA762-098F-44A6-ADDC-08291B718C1B}">
      <dgm:prSet custT="1"/>
      <dgm:spPr/>
      <dgm:t>
        <a:bodyPr/>
        <a:lstStyle/>
        <a:p>
          <a:r>
            <a:rPr lang="en-IN" sz="1600"/>
            <a:t>Define Metrics</a:t>
          </a:r>
        </a:p>
      </dgm:t>
    </dgm:pt>
    <dgm:pt modelId="{31FC5B7D-E09C-4C9E-B39A-70BF68CDE5D6}" type="parTrans" cxnId="{1E4FED32-194A-4978-A641-11299FAC0FE1}">
      <dgm:prSet/>
      <dgm:spPr/>
      <dgm:t>
        <a:bodyPr/>
        <a:lstStyle/>
        <a:p>
          <a:endParaRPr lang="en-IN"/>
        </a:p>
      </dgm:t>
    </dgm:pt>
    <dgm:pt modelId="{DFA6F80F-1795-46C8-9699-693D600D8CAD}" type="sibTrans" cxnId="{1E4FED32-194A-4978-A641-11299FAC0FE1}">
      <dgm:prSet/>
      <dgm:spPr/>
      <dgm:t>
        <a:bodyPr/>
        <a:lstStyle/>
        <a:p>
          <a:endParaRPr lang="en-IN"/>
        </a:p>
      </dgm:t>
    </dgm:pt>
    <dgm:pt modelId="{14D145B7-F802-4F9F-9847-672B9447ACE8}">
      <dgm:prSet custT="1"/>
      <dgm:spPr/>
      <dgm:t>
        <a:bodyPr/>
        <a:lstStyle/>
        <a:p>
          <a:r>
            <a:rPr lang="en-IN" sz="1600" dirty="0"/>
            <a:t>Write the Problem Statement</a:t>
          </a:r>
        </a:p>
      </dgm:t>
    </dgm:pt>
    <dgm:pt modelId="{31AE361D-3CE3-41CE-AF61-14645F57623A}" type="parTrans" cxnId="{014A95C7-50EB-4CE4-81FD-9AD61540A6E3}">
      <dgm:prSet/>
      <dgm:spPr/>
      <dgm:t>
        <a:bodyPr/>
        <a:lstStyle/>
        <a:p>
          <a:endParaRPr lang="en-IN"/>
        </a:p>
      </dgm:t>
    </dgm:pt>
    <dgm:pt modelId="{7D400801-E05F-41B3-955F-704B8C2F4CDA}" type="sibTrans" cxnId="{014A95C7-50EB-4CE4-81FD-9AD61540A6E3}">
      <dgm:prSet/>
      <dgm:spPr/>
      <dgm:t>
        <a:bodyPr/>
        <a:lstStyle/>
        <a:p>
          <a:endParaRPr lang="en-IN"/>
        </a:p>
      </dgm:t>
    </dgm:pt>
    <dgm:pt modelId="{F7D20200-5FF4-4E4A-9FE4-4A799C116862}" type="pres">
      <dgm:prSet presAssocID="{EC87BA29-D391-490C-AC4B-708C5E05BF23}" presName="Name0" presStyleCnt="0">
        <dgm:presLayoutVars>
          <dgm:dir/>
          <dgm:resizeHandles val="exact"/>
        </dgm:presLayoutVars>
      </dgm:prSet>
      <dgm:spPr/>
    </dgm:pt>
    <dgm:pt modelId="{A558764F-42F1-4746-B8FF-950A3257CBAA}" type="pres">
      <dgm:prSet presAssocID="{EC87BA29-D391-490C-AC4B-708C5E05BF23}" presName="arrow" presStyleLbl="bgShp" presStyleIdx="0" presStyleCnt="1"/>
      <dgm:spPr/>
    </dgm:pt>
    <dgm:pt modelId="{A775D502-7DA2-4485-A23C-F31471BA8C6D}" type="pres">
      <dgm:prSet presAssocID="{EC87BA29-D391-490C-AC4B-708C5E05BF23}" presName="points" presStyleCnt="0"/>
      <dgm:spPr/>
    </dgm:pt>
    <dgm:pt modelId="{8FB580AA-95D7-4653-BE04-CDD3B31F5503}" type="pres">
      <dgm:prSet presAssocID="{69FCF162-5E66-4089-9275-0B1E94B637D2}" presName="compositeA" presStyleCnt="0"/>
      <dgm:spPr/>
    </dgm:pt>
    <dgm:pt modelId="{EEBD8855-8248-4C35-A0E1-E6FEE7BE38F9}" type="pres">
      <dgm:prSet presAssocID="{69FCF162-5E66-4089-9275-0B1E94B637D2}" presName="textA" presStyleLbl="revTx" presStyleIdx="0" presStyleCnt="4" custScaleX="94178">
        <dgm:presLayoutVars>
          <dgm:bulletEnabled val="1"/>
        </dgm:presLayoutVars>
      </dgm:prSet>
      <dgm:spPr/>
    </dgm:pt>
    <dgm:pt modelId="{197FF098-8598-40E6-A9B1-9EBD789AC70F}" type="pres">
      <dgm:prSet presAssocID="{69FCF162-5E66-4089-9275-0B1E94B637D2}" presName="circleA" presStyleLbl="node1" presStyleIdx="0" presStyleCnt="4"/>
      <dgm:spPr/>
    </dgm:pt>
    <dgm:pt modelId="{FF04DAE7-1C5F-42A4-93A1-E8B2646FC6B0}" type="pres">
      <dgm:prSet presAssocID="{69FCF162-5E66-4089-9275-0B1E94B637D2}" presName="spaceA" presStyleCnt="0"/>
      <dgm:spPr/>
    </dgm:pt>
    <dgm:pt modelId="{03FDA697-8F67-41B3-B9F8-617AC86BEB36}" type="pres">
      <dgm:prSet presAssocID="{2660A1AE-CC50-400C-9023-A7F8C25B59DC}" presName="space" presStyleCnt="0"/>
      <dgm:spPr/>
    </dgm:pt>
    <dgm:pt modelId="{60A1E67E-6159-47C3-A35D-29137238AA12}" type="pres">
      <dgm:prSet presAssocID="{17622334-8311-48E0-B15F-52C51C2B1FAA}" presName="compositeB" presStyleCnt="0"/>
      <dgm:spPr/>
    </dgm:pt>
    <dgm:pt modelId="{C57F1F2A-8F3C-40C4-A18C-1585EBF87966}" type="pres">
      <dgm:prSet presAssocID="{17622334-8311-48E0-B15F-52C51C2B1FAA}" presName="textB" presStyleLbl="revTx" presStyleIdx="1" presStyleCnt="4">
        <dgm:presLayoutVars>
          <dgm:bulletEnabled val="1"/>
        </dgm:presLayoutVars>
      </dgm:prSet>
      <dgm:spPr/>
    </dgm:pt>
    <dgm:pt modelId="{AA8A40A3-0803-4589-9588-A7DC37E56A5F}" type="pres">
      <dgm:prSet presAssocID="{17622334-8311-48E0-B15F-52C51C2B1FAA}" presName="circleB" presStyleLbl="node1" presStyleIdx="1" presStyleCnt="4"/>
      <dgm:spPr/>
    </dgm:pt>
    <dgm:pt modelId="{D56E75F7-EF1D-471C-9D1C-B350E943AF64}" type="pres">
      <dgm:prSet presAssocID="{17622334-8311-48E0-B15F-52C51C2B1FAA}" presName="spaceB" presStyleCnt="0"/>
      <dgm:spPr/>
    </dgm:pt>
    <dgm:pt modelId="{C18ECDE2-3142-4AC8-96F3-8B6C828848FE}" type="pres">
      <dgm:prSet presAssocID="{5C050DCE-930C-49C8-A33A-48B4BA10A5D7}" presName="space" presStyleCnt="0"/>
      <dgm:spPr/>
    </dgm:pt>
    <dgm:pt modelId="{63B0D7EA-9309-4844-9FAE-0A16CDD0D787}" type="pres">
      <dgm:prSet presAssocID="{F13CA762-098F-44A6-ADDC-08291B718C1B}" presName="compositeA" presStyleCnt="0"/>
      <dgm:spPr/>
    </dgm:pt>
    <dgm:pt modelId="{FCDE3082-1BDE-4A9E-BB95-CE4242D694BC}" type="pres">
      <dgm:prSet presAssocID="{F13CA762-098F-44A6-ADDC-08291B718C1B}" presName="textA" presStyleLbl="revTx" presStyleIdx="2" presStyleCnt="4">
        <dgm:presLayoutVars>
          <dgm:bulletEnabled val="1"/>
        </dgm:presLayoutVars>
      </dgm:prSet>
      <dgm:spPr/>
    </dgm:pt>
    <dgm:pt modelId="{F4C8275E-732E-4C82-A888-B78CFC85429D}" type="pres">
      <dgm:prSet presAssocID="{F13CA762-098F-44A6-ADDC-08291B718C1B}" presName="circleA" presStyleLbl="node1" presStyleIdx="2" presStyleCnt="4"/>
      <dgm:spPr/>
    </dgm:pt>
    <dgm:pt modelId="{7F410F10-D0D0-4802-89B3-5E15FAED4460}" type="pres">
      <dgm:prSet presAssocID="{F13CA762-098F-44A6-ADDC-08291B718C1B}" presName="spaceA" presStyleCnt="0"/>
      <dgm:spPr/>
    </dgm:pt>
    <dgm:pt modelId="{AB06DC4E-E662-422B-AB36-726E4321A57C}" type="pres">
      <dgm:prSet presAssocID="{DFA6F80F-1795-46C8-9699-693D600D8CAD}" presName="space" presStyleCnt="0"/>
      <dgm:spPr/>
    </dgm:pt>
    <dgm:pt modelId="{320EAA0D-E7CA-4019-9FFD-297456629F20}" type="pres">
      <dgm:prSet presAssocID="{14D145B7-F802-4F9F-9847-672B9447ACE8}" presName="compositeB" presStyleCnt="0"/>
      <dgm:spPr/>
    </dgm:pt>
    <dgm:pt modelId="{961A22B4-2F6E-46C8-A55D-24467186EED5}" type="pres">
      <dgm:prSet presAssocID="{14D145B7-F802-4F9F-9847-672B9447ACE8}" presName="textB" presStyleLbl="revTx" presStyleIdx="3" presStyleCnt="4">
        <dgm:presLayoutVars>
          <dgm:bulletEnabled val="1"/>
        </dgm:presLayoutVars>
      </dgm:prSet>
      <dgm:spPr/>
    </dgm:pt>
    <dgm:pt modelId="{5ACAEC51-12CB-437A-BF64-C8B742086D76}" type="pres">
      <dgm:prSet presAssocID="{14D145B7-F802-4F9F-9847-672B9447ACE8}" presName="circleB" presStyleLbl="node1" presStyleIdx="3" presStyleCnt="4"/>
      <dgm:spPr/>
    </dgm:pt>
    <dgm:pt modelId="{66E4F9BC-20E7-4131-8281-983D67ECE005}" type="pres">
      <dgm:prSet presAssocID="{14D145B7-F802-4F9F-9847-672B9447ACE8}" presName="spaceB" presStyleCnt="0"/>
      <dgm:spPr/>
    </dgm:pt>
  </dgm:ptLst>
  <dgm:cxnLst>
    <dgm:cxn modelId="{D4439C03-FF86-426E-AE75-A1304285FD83}" type="presOf" srcId="{17622334-8311-48E0-B15F-52C51C2B1FAA}" destId="{C57F1F2A-8F3C-40C4-A18C-1585EBF87966}" srcOrd="0" destOrd="0" presId="urn:microsoft.com/office/officeart/2005/8/layout/hProcess11"/>
    <dgm:cxn modelId="{7EFDC723-D3B0-4279-AB17-FBED52E6390F}" type="presOf" srcId="{EC87BA29-D391-490C-AC4B-708C5E05BF23}" destId="{F7D20200-5FF4-4E4A-9FE4-4A799C116862}" srcOrd="0" destOrd="0" presId="urn:microsoft.com/office/officeart/2005/8/layout/hProcess11"/>
    <dgm:cxn modelId="{1E4FED32-194A-4978-A641-11299FAC0FE1}" srcId="{EC87BA29-D391-490C-AC4B-708C5E05BF23}" destId="{F13CA762-098F-44A6-ADDC-08291B718C1B}" srcOrd="2" destOrd="0" parTransId="{31FC5B7D-E09C-4C9E-B39A-70BF68CDE5D6}" sibTransId="{DFA6F80F-1795-46C8-9699-693D600D8CAD}"/>
    <dgm:cxn modelId="{52D0CC3D-1672-4DC3-BF7A-C9D955C7F413}" type="presOf" srcId="{69FCF162-5E66-4089-9275-0B1E94B637D2}" destId="{EEBD8855-8248-4C35-A0E1-E6FEE7BE38F9}" srcOrd="0" destOrd="0" presId="urn:microsoft.com/office/officeart/2005/8/layout/hProcess11"/>
    <dgm:cxn modelId="{1DA0ED59-D8ED-4C89-AB9F-54477C245791}" type="presOf" srcId="{F13CA762-098F-44A6-ADDC-08291B718C1B}" destId="{FCDE3082-1BDE-4A9E-BB95-CE4242D694BC}" srcOrd="0" destOrd="0" presId="urn:microsoft.com/office/officeart/2005/8/layout/hProcess11"/>
    <dgm:cxn modelId="{0B34E093-6782-4D40-AFEE-DB461FD3E836}" type="presOf" srcId="{14D145B7-F802-4F9F-9847-672B9447ACE8}" destId="{961A22B4-2F6E-46C8-A55D-24467186EED5}" srcOrd="0" destOrd="0" presId="urn:microsoft.com/office/officeart/2005/8/layout/hProcess11"/>
    <dgm:cxn modelId="{014A95C7-50EB-4CE4-81FD-9AD61540A6E3}" srcId="{EC87BA29-D391-490C-AC4B-708C5E05BF23}" destId="{14D145B7-F802-4F9F-9847-672B9447ACE8}" srcOrd="3" destOrd="0" parTransId="{31AE361D-3CE3-41CE-AF61-14645F57623A}" sibTransId="{7D400801-E05F-41B3-955F-704B8C2F4CDA}"/>
    <dgm:cxn modelId="{3BDB38D3-F057-4964-B676-C69BE6D0BBF5}" srcId="{EC87BA29-D391-490C-AC4B-708C5E05BF23}" destId="{17622334-8311-48E0-B15F-52C51C2B1FAA}" srcOrd="1" destOrd="0" parTransId="{E5B034E1-848F-4488-8089-E85F6F8CE596}" sibTransId="{5C050DCE-930C-49C8-A33A-48B4BA10A5D7}"/>
    <dgm:cxn modelId="{1916CBEB-36A3-4594-B804-33AC128EE2B3}" srcId="{EC87BA29-D391-490C-AC4B-708C5E05BF23}" destId="{69FCF162-5E66-4089-9275-0B1E94B637D2}" srcOrd="0" destOrd="0" parTransId="{4CFAE92C-65B9-4A29-B690-D42333A5D761}" sibTransId="{2660A1AE-CC50-400C-9023-A7F8C25B59DC}"/>
    <dgm:cxn modelId="{CDAEA4C8-DF30-43BE-920D-92EAED183236}" type="presParOf" srcId="{F7D20200-5FF4-4E4A-9FE4-4A799C116862}" destId="{A558764F-42F1-4746-B8FF-950A3257CBAA}" srcOrd="0" destOrd="0" presId="urn:microsoft.com/office/officeart/2005/8/layout/hProcess11"/>
    <dgm:cxn modelId="{29C46EEA-4B87-4D20-80EE-A89D26DDF613}" type="presParOf" srcId="{F7D20200-5FF4-4E4A-9FE4-4A799C116862}" destId="{A775D502-7DA2-4485-A23C-F31471BA8C6D}" srcOrd="1" destOrd="0" presId="urn:microsoft.com/office/officeart/2005/8/layout/hProcess11"/>
    <dgm:cxn modelId="{656D2EEC-0CB0-4D65-8D92-EF0BA8ECFBB9}" type="presParOf" srcId="{A775D502-7DA2-4485-A23C-F31471BA8C6D}" destId="{8FB580AA-95D7-4653-BE04-CDD3B31F5503}" srcOrd="0" destOrd="0" presId="urn:microsoft.com/office/officeart/2005/8/layout/hProcess11"/>
    <dgm:cxn modelId="{53D1C978-97C3-488C-B2A6-F15A74C8885B}" type="presParOf" srcId="{8FB580AA-95D7-4653-BE04-CDD3B31F5503}" destId="{EEBD8855-8248-4C35-A0E1-E6FEE7BE38F9}" srcOrd="0" destOrd="0" presId="urn:microsoft.com/office/officeart/2005/8/layout/hProcess11"/>
    <dgm:cxn modelId="{5561733D-FF82-44B9-9114-1C3F93156A3A}" type="presParOf" srcId="{8FB580AA-95D7-4653-BE04-CDD3B31F5503}" destId="{197FF098-8598-40E6-A9B1-9EBD789AC70F}" srcOrd="1" destOrd="0" presId="urn:microsoft.com/office/officeart/2005/8/layout/hProcess11"/>
    <dgm:cxn modelId="{9AF07B44-3EAB-4DB3-BB16-5E02C1DB8F17}" type="presParOf" srcId="{8FB580AA-95D7-4653-BE04-CDD3B31F5503}" destId="{FF04DAE7-1C5F-42A4-93A1-E8B2646FC6B0}" srcOrd="2" destOrd="0" presId="urn:microsoft.com/office/officeart/2005/8/layout/hProcess11"/>
    <dgm:cxn modelId="{5DB2154D-6FC0-4040-B228-5C0E6211DFD9}" type="presParOf" srcId="{A775D502-7DA2-4485-A23C-F31471BA8C6D}" destId="{03FDA697-8F67-41B3-B9F8-617AC86BEB36}" srcOrd="1" destOrd="0" presId="urn:microsoft.com/office/officeart/2005/8/layout/hProcess11"/>
    <dgm:cxn modelId="{08B53342-A440-40A2-B1E4-D435F497926A}" type="presParOf" srcId="{A775D502-7DA2-4485-A23C-F31471BA8C6D}" destId="{60A1E67E-6159-47C3-A35D-29137238AA12}" srcOrd="2" destOrd="0" presId="urn:microsoft.com/office/officeart/2005/8/layout/hProcess11"/>
    <dgm:cxn modelId="{8834B642-E2DE-4474-80F8-CDB1AC2266CD}" type="presParOf" srcId="{60A1E67E-6159-47C3-A35D-29137238AA12}" destId="{C57F1F2A-8F3C-40C4-A18C-1585EBF87966}" srcOrd="0" destOrd="0" presId="urn:microsoft.com/office/officeart/2005/8/layout/hProcess11"/>
    <dgm:cxn modelId="{8941EEAA-4FEF-4BCA-9A9C-863E92BAE294}" type="presParOf" srcId="{60A1E67E-6159-47C3-A35D-29137238AA12}" destId="{AA8A40A3-0803-4589-9588-A7DC37E56A5F}" srcOrd="1" destOrd="0" presId="urn:microsoft.com/office/officeart/2005/8/layout/hProcess11"/>
    <dgm:cxn modelId="{230778B0-CCD3-439B-857D-F4CD4A50B994}" type="presParOf" srcId="{60A1E67E-6159-47C3-A35D-29137238AA12}" destId="{D56E75F7-EF1D-471C-9D1C-B350E943AF64}" srcOrd="2" destOrd="0" presId="urn:microsoft.com/office/officeart/2005/8/layout/hProcess11"/>
    <dgm:cxn modelId="{3E094D2D-7A37-42FE-AE2D-850C7589DAEE}" type="presParOf" srcId="{A775D502-7DA2-4485-A23C-F31471BA8C6D}" destId="{C18ECDE2-3142-4AC8-96F3-8B6C828848FE}" srcOrd="3" destOrd="0" presId="urn:microsoft.com/office/officeart/2005/8/layout/hProcess11"/>
    <dgm:cxn modelId="{D3D506DF-7FFF-4BAA-B4A1-3B645D422A58}" type="presParOf" srcId="{A775D502-7DA2-4485-A23C-F31471BA8C6D}" destId="{63B0D7EA-9309-4844-9FAE-0A16CDD0D787}" srcOrd="4" destOrd="0" presId="urn:microsoft.com/office/officeart/2005/8/layout/hProcess11"/>
    <dgm:cxn modelId="{F5F9C21C-F62A-492D-A9F1-17A3D281B7C6}" type="presParOf" srcId="{63B0D7EA-9309-4844-9FAE-0A16CDD0D787}" destId="{FCDE3082-1BDE-4A9E-BB95-CE4242D694BC}" srcOrd="0" destOrd="0" presId="urn:microsoft.com/office/officeart/2005/8/layout/hProcess11"/>
    <dgm:cxn modelId="{2AC8B377-F768-4E5A-BDF9-FB9C9C42E891}" type="presParOf" srcId="{63B0D7EA-9309-4844-9FAE-0A16CDD0D787}" destId="{F4C8275E-732E-4C82-A888-B78CFC85429D}" srcOrd="1" destOrd="0" presId="urn:microsoft.com/office/officeart/2005/8/layout/hProcess11"/>
    <dgm:cxn modelId="{5B292B0E-771B-4237-8CDE-FC623F5ACFCD}" type="presParOf" srcId="{63B0D7EA-9309-4844-9FAE-0A16CDD0D787}" destId="{7F410F10-D0D0-4802-89B3-5E15FAED4460}" srcOrd="2" destOrd="0" presId="urn:microsoft.com/office/officeart/2005/8/layout/hProcess11"/>
    <dgm:cxn modelId="{D6B66282-F9CE-4E24-BDC2-E3D6DEFACCE1}" type="presParOf" srcId="{A775D502-7DA2-4485-A23C-F31471BA8C6D}" destId="{AB06DC4E-E662-422B-AB36-726E4321A57C}" srcOrd="5" destOrd="0" presId="urn:microsoft.com/office/officeart/2005/8/layout/hProcess11"/>
    <dgm:cxn modelId="{2C769FC6-9467-42A2-8E2A-6C8D9385F3B4}" type="presParOf" srcId="{A775D502-7DA2-4485-A23C-F31471BA8C6D}" destId="{320EAA0D-E7CA-4019-9FFD-297456629F20}" srcOrd="6" destOrd="0" presId="urn:microsoft.com/office/officeart/2005/8/layout/hProcess11"/>
    <dgm:cxn modelId="{B202DCEE-9F70-480B-8E37-0C0F29A5FD90}" type="presParOf" srcId="{320EAA0D-E7CA-4019-9FFD-297456629F20}" destId="{961A22B4-2F6E-46C8-A55D-24467186EED5}" srcOrd="0" destOrd="0" presId="urn:microsoft.com/office/officeart/2005/8/layout/hProcess11"/>
    <dgm:cxn modelId="{46F50059-6B93-4FDD-B002-9A366231807F}" type="presParOf" srcId="{320EAA0D-E7CA-4019-9FFD-297456629F20}" destId="{5ACAEC51-12CB-437A-BF64-C8B742086D76}" srcOrd="1" destOrd="0" presId="urn:microsoft.com/office/officeart/2005/8/layout/hProcess11"/>
    <dgm:cxn modelId="{E5661725-67AB-4CA4-8FC2-8CE718A9F167}" type="presParOf" srcId="{320EAA0D-E7CA-4019-9FFD-297456629F20}" destId="{66E4F9BC-20E7-4131-8281-983D67ECE00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58764F-42F1-4746-B8FF-950A3257CBAA}">
      <dsp:nvSpPr>
        <dsp:cNvPr id="0" name=""/>
        <dsp:cNvSpPr/>
      </dsp:nvSpPr>
      <dsp:spPr>
        <a:xfrm>
          <a:off x="0" y="453140"/>
          <a:ext cx="8495071" cy="604187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BD8855-8248-4C35-A0E1-E6FEE7BE38F9}">
      <dsp:nvSpPr>
        <dsp:cNvPr id="0" name=""/>
        <dsp:cNvSpPr/>
      </dsp:nvSpPr>
      <dsp:spPr>
        <a:xfrm>
          <a:off x="57402" y="0"/>
          <a:ext cx="1733308" cy="60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Identify the Business Problem</a:t>
          </a:r>
        </a:p>
      </dsp:txBody>
      <dsp:txXfrm>
        <a:off x="57402" y="0"/>
        <a:ext cx="1733308" cy="604187"/>
      </dsp:txXfrm>
    </dsp:sp>
    <dsp:sp modelId="{197FF098-8598-40E6-A9B1-9EBD789AC70F}">
      <dsp:nvSpPr>
        <dsp:cNvPr id="0" name=""/>
        <dsp:cNvSpPr/>
      </dsp:nvSpPr>
      <dsp:spPr>
        <a:xfrm>
          <a:off x="848533" y="679711"/>
          <a:ext cx="151046" cy="151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F1F2A-8F3C-40C4-A18C-1585EBF87966}">
      <dsp:nvSpPr>
        <dsp:cNvPr id="0" name=""/>
        <dsp:cNvSpPr/>
      </dsp:nvSpPr>
      <dsp:spPr>
        <a:xfrm>
          <a:off x="1936309" y="906281"/>
          <a:ext cx="1840460" cy="60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Translate into Data Terms</a:t>
          </a:r>
        </a:p>
      </dsp:txBody>
      <dsp:txXfrm>
        <a:off x="1936309" y="906281"/>
        <a:ext cx="1840460" cy="604187"/>
      </dsp:txXfrm>
    </dsp:sp>
    <dsp:sp modelId="{AA8A40A3-0803-4589-9588-A7DC37E56A5F}">
      <dsp:nvSpPr>
        <dsp:cNvPr id="0" name=""/>
        <dsp:cNvSpPr/>
      </dsp:nvSpPr>
      <dsp:spPr>
        <a:xfrm>
          <a:off x="2781016" y="679711"/>
          <a:ext cx="151046" cy="151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CDE3082-1BDE-4A9E-BB95-CE4242D694BC}">
      <dsp:nvSpPr>
        <dsp:cNvPr id="0" name=""/>
        <dsp:cNvSpPr/>
      </dsp:nvSpPr>
      <dsp:spPr>
        <a:xfrm>
          <a:off x="3868793" y="0"/>
          <a:ext cx="1840460" cy="60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/>
            <a:t>Define Metrics</a:t>
          </a:r>
        </a:p>
      </dsp:txBody>
      <dsp:txXfrm>
        <a:off x="3868793" y="0"/>
        <a:ext cx="1840460" cy="604187"/>
      </dsp:txXfrm>
    </dsp:sp>
    <dsp:sp modelId="{F4C8275E-732E-4C82-A888-B78CFC85429D}">
      <dsp:nvSpPr>
        <dsp:cNvPr id="0" name=""/>
        <dsp:cNvSpPr/>
      </dsp:nvSpPr>
      <dsp:spPr>
        <a:xfrm>
          <a:off x="4713500" y="679711"/>
          <a:ext cx="151046" cy="151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1A22B4-2F6E-46C8-A55D-24467186EED5}">
      <dsp:nvSpPr>
        <dsp:cNvPr id="0" name=""/>
        <dsp:cNvSpPr/>
      </dsp:nvSpPr>
      <dsp:spPr>
        <a:xfrm>
          <a:off x="5801276" y="906281"/>
          <a:ext cx="1840460" cy="6041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600" kern="1200" dirty="0"/>
            <a:t>Write the Problem Statement</a:t>
          </a:r>
        </a:p>
      </dsp:txBody>
      <dsp:txXfrm>
        <a:off x="5801276" y="906281"/>
        <a:ext cx="1840460" cy="604187"/>
      </dsp:txXfrm>
    </dsp:sp>
    <dsp:sp modelId="{5ACAEC51-12CB-437A-BF64-C8B742086D76}">
      <dsp:nvSpPr>
        <dsp:cNvPr id="0" name=""/>
        <dsp:cNvSpPr/>
      </dsp:nvSpPr>
      <dsp:spPr>
        <a:xfrm>
          <a:off x="6645983" y="679711"/>
          <a:ext cx="151046" cy="151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5EA4F3-D32B-4270-96E2-F4D52A0DFFF0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7909E4-DDEE-44EA-9FC1-D5FC087F461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8852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7909E4-DDEE-44EA-9FC1-D5FC087F461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5941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AB092-0B6C-5A84-508C-6691558D24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887B91-C810-5BE8-DF62-E2A8AF0B57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03C239-2CDF-DECB-D250-0F26A026F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4BE258-9651-77CB-661F-089BF28BC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325434-93A2-4C74-48A7-81395B708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18232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B1E0-2AC1-11F9-BCA4-EDFFEE1A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141596-0D75-C1CF-C14A-C41CF1E66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83B897-B29E-684E-AF29-C1FC5BF06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E0486A-C929-3755-5DE4-79271F90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F6198F-E083-8B96-4E5A-BB04B7F1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2215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01174-8766-D8C9-85FC-C8E1898BED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0B338C-CA66-26BA-C06A-9B7EDE9C42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43B93-A496-9167-A5DF-3575F316A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16F6D4-F292-81DE-A358-D4BAEC328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44A4C9-E680-D9E5-9619-205EE22C5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210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1E8468-D4C9-07A1-C543-64D4B4D54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B66C9-D382-C772-814A-44B05819B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61F3EE-E7D3-3F37-0D25-8F9FBD9C8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26F88-7652-1AA7-3393-531C2E85C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4BE5DA-FB01-CB9B-047A-04CBD7398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9680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29556-CFB2-D7B8-CE2C-8367810B8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8AC445-1B69-9F0B-601F-5F3527DAE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3F21C6-962E-37DA-344F-0DB4D7DCA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50552-CA20-309A-3555-0CB06B578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64C2DC-088C-92EC-4055-E98554DE1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289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F0C48-3F7F-FB02-A1F1-09C66918C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1184A-46AB-AAFD-9138-400977B33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EDFBA9-3B5B-4791-77B4-32D210A6A1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CFDFB-14DB-2C9D-91E9-720A53E8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6B6501-E02D-B09E-7A3C-10A81F7CC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A24F53-64B1-0065-4547-03E0910BC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2896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3ECBF-BE16-3BBC-609D-19E4CB44B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FE2A4F-7FCB-7FF6-3D3D-5402C1A8E2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284FCF-E20C-7BA1-0139-DA7B3375F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3394B-177F-9BBC-AFBA-D3C486241C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820334-7F3F-DD5A-811A-E4AC0B85AF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093A11-7BB9-747D-77AF-EC770D9E9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3AC6A-B55C-A25B-07C7-8B87644D0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4ECEA5-2BFB-E8ED-47D4-81D7A9F72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79276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D0A22-82CD-32C3-7C26-780349BA8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3C186D-A255-E65A-8269-9B1AF611D6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F2F4F1-F1A0-E3D3-F37E-F4874BBEC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C2B3E5-FF6D-8406-BE50-28DB9D80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7769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2B7B2-CC30-8213-DF41-86A806E7E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4B9837-67AE-ACFD-CEA0-6B31EA946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6B8EA0-CDBF-30D6-3457-3E1820A6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22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953C-7D12-7198-3621-2EE218444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52F418-C80E-460F-723F-C2219DED8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ADC06-491C-7835-8CD9-ED662A5ACB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9268E9-B09D-0DA1-7B58-E4A229F32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5E8B27-CC17-3A53-82CE-342E02E4E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C9BCDE-E81B-33D0-840C-BC48170E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19507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8350-1C94-3E5E-D78E-69F7890242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91A941-5D48-C4BE-AB17-302342A7C9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5DFD8A-57EC-BE42-340B-6816F381B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291592-7433-6A03-76AD-3FE26477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AF70EE-09F6-4721-73F1-02022A0E3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CFE8CD-A263-895C-6CBB-1EE2FF7B0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17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853F8B8-8B73-F8AC-4C9E-A96374895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020653-7D61-709B-A3EB-55D1C4179B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DDBC8-270F-A2A1-0C53-F423D4209E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29A77-475A-490A-8929-18F831050935}" type="datetimeFigureOut">
              <a:rPr lang="en-IN" smtClean="0"/>
              <a:t>06-12-2025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E985C8-E54A-AB91-FAA1-E9137E7DB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BF1EBE-1378-6FD1-014C-B35809B17B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FB2553-9CE6-4931-A972-5C0DBFAF4F3C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6118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ovhr.com/blog/problem-statement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675817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hyperlink" Target="https://www.internetgovernance.org/2023/12/01/the-narrative-december-1-2023/humanusesmartphonewithonlinebankingdigitaltechnologymobilebanking/" TargetMode="External"/><Relationship Id="rId3" Type="http://schemas.openxmlformats.org/officeDocument/2006/relationships/hyperlink" Target="https://pxhere.com/es/photo/1563507" TargetMode="External"/><Relationship Id="rId7" Type="http://schemas.openxmlformats.org/officeDocument/2006/relationships/hyperlink" Target="https://www.rawpixel.com/search/cinema?page=1&amp;sort=curated" TargetMode="External"/><Relationship Id="rId12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hyperlink" Target="https://pxhere.com/pt/photo/932699" TargetMode="External"/><Relationship Id="rId5" Type="http://schemas.openxmlformats.org/officeDocument/2006/relationships/hyperlink" Target="https://www.flickr.com/photos/106574022@N04/10489414535/" TargetMode="External"/><Relationship Id="rId10" Type="http://schemas.openxmlformats.org/officeDocument/2006/relationships/image" Target="../media/image7.jpg"/><Relationship Id="rId4" Type="http://schemas.openxmlformats.org/officeDocument/2006/relationships/image" Target="../media/image4.jpg"/><Relationship Id="rId9" Type="http://schemas.openxmlformats.org/officeDocument/2006/relationships/hyperlink" Target="https://allevents.in/aberdeen/shopping--this-weekend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AD7C8C0-93F5-DF88-EA12-2C6217E432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1828483"/>
            <a:ext cx="12192000" cy="60973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031AC4-1272-1763-A0B3-7D60C2D872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68680" y="-340677"/>
            <a:ext cx="10454640" cy="2387600"/>
          </a:xfrm>
        </p:spPr>
        <p:txBody>
          <a:bodyPr>
            <a:noAutofit/>
          </a:bodyPr>
          <a:lstStyle/>
          <a:p>
            <a:r>
              <a:rPr lang="en-IN" sz="6600" b="1" dirty="0">
                <a:ln>
                  <a:solidFill>
                    <a:schemeClr val="bg1">
                      <a:lumMod val="95000"/>
                    </a:schemeClr>
                  </a:solidFill>
                </a:ln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  <a:latin typeface="Algerian" panose="04020705040A02060702" pitchFamily="82" charset="0"/>
              </a:rPr>
              <a:t>Understanding Data &amp;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614582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590874-677E-4483-46EE-6A9078F63623}"/>
              </a:ext>
            </a:extLst>
          </p:cNvPr>
          <p:cNvSpPr txBox="1"/>
          <p:nvPr/>
        </p:nvSpPr>
        <p:spPr>
          <a:xfrm>
            <a:off x="2379044" y="2411551"/>
            <a:ext cx="662591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What is a Problem Statement in Analytics?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Steps to Define a Problem Statement in Analytics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Examples of Problem Statements &amp; Mapping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Why This Matters in Data Analytics Projects</a:t>
            </a:r>
            <a:endParaRPr lang="en-IN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B2AEC50-B8C4-1842-C9B0-C7363A0B3FD1}"/>
              </a:ext>
            </a:extLst>
          </p:cNvPr>
          <p:cNvSpPr txBox="1">
            <a:spLocks/>
          </p:cNvSpPr>
          <p:nvPr/>
        </p:nvSpPr>
        <p:spPr>
          <a:xfrm>
            <a:off x="487680" y="901282"/>
            <a:ext cx="9067800" cy="69232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2800" dirty="0">
                <a:latin typeface="Algerian" panose="04020705040A02060702" pitchFamily="82" charset="0"/>
              </a:rPr>
              <a:t>Understanding Data &amp; 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052838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36398-6044-7FD7-67E7-EC2A6850A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Problem Statement in Analytics?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C47AB1-BEA9-77F1-D481-3A0493F3C61A}"/>
              </a:ext>
            </a:extLst>
          </p:cNvPr>
          <p:cNvSpPr txBox="1"/>
          <p:nvPr/>
        </p:nvSpPr>
        <p:spPr>
          <a:xfrm>
            <a:off x="1251284" y="1572126"/>
            <a:ext cx="972151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A </a:t>
            </a:r>
            <a:r>
              <a:rPr lang="en-US" sz="2400" b="1" dirty="0"/>
              <a:t>problem statement</a:t>
            </a:r>
            <a:r>
              <a:rPr lang="en-US" sz="2400" dirty="0"/>
              <a:t> is a clear description of an issue that needs to be solved using data. It shows: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What</a:t>
            </a:r>
            <a:r>
              <a:rPr lang="en-US" sz="2400" dirty="0"/>
              <a:t> the problem 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Why</a:t>
            </a:r>
            <a:r>
              <a:rPr lang="en-US" sz="2400" dirty="0"/>
              <a:t> it matters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Where</a:t>
            </a:r>
            <a:r>
              <a:rPr lang="en-US" sz="2400" dirty="0"/>
              <a:t> it appears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Who</a:t>
            </a:r>
            <a:r>
              <a:rPr lang="en-US" sz="2400" dirty="0"/>
              <a:t> is affected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b="1" dirty="0"/>
              <a:t>How</a:t>
            </a:r>
            <a:r>
              <a:rPr lang="en-US" sz="2400" dirty="0"/>
              <a:t> success will be measured</a:t>
            </a:r>
          </a:p>
          <a:p>
            <a:pPr>
              <a:buNone/>
            </a:pPr>
            <a:r>
              <a:rPr lang="en-US" sz="2400" dirty="0"/>
              <a:t>This helps define the scope of work so analysts know which data to look at and what kind of insights to generate. A good problem statement prevents confusion and keeps the project focused. </a:t>
            </a:r>
          </a:p>
        </p:txBody>
      </p:sp>
    </p:spTree>
    <p:extLst>
      <p:ext uri="{BB962C8B-B14F-4D97-AF65-F5344CB8AC3E}">
        <p14:creationId xmlns:p14="http://schemas.microsoft.com/office/powerpoint/2010/main" val="2785567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DC44D4-0D7D-0590-924A-C23C264F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Steps to Define a Problem Statement in Analytics</a:t>
            </a:r>
            <a:endParaRPr lang="en-IN" dirty="0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60B15914-C90D-1684-5BEC-2A391DF62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0232153"/>
              </p:ext>
            </p:extLst>
          </p:nvPr>
        </p:nvGraphicFramePr>
        <p:xfrm>
          <a:off x="1848464" y="2923879"/>
          <a:ext cx="8495071" cy="1510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758175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5C424C7-2308-E63A-B4BB-195636ECD30B}"/>
              </a:ext>
            </a:extLst>
          </p:cNvPr>
          <p:cNvSpPr/>
          <p:nvPr/>
        </p:nvSpPr>
        <p:spPr>
          <a:xfrm>
            <a:off x="3304672" y="1583467"/>
            <a:ext cx="2842558" cy="365248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6B16C93-E99C-E2B3-FC0B-834273F4ABB0}"/>
              </a:ext>
            </a:extLst>
          </p:cNvPr>
          <p:cNvSpPr/>
          <p:nvPr/>
        </p:nvSpPr>
        <p:spPr>
          <a:xfrm>
            <a:off x="6235718" y="1602755"/>
            <a:ext cx="2842558" cy="3652489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9DEAD832-588E-6363-81B1-4F619AFDB240}"/>
              </a:ext>
            </a:extLst>
          </p:cNvPr>
          <p:cNvSpPr/>
          <p:nvPr/>
        </p:nvSpPr>
        <p:spPr>
          <a:xfrm>
            <a:off x="9145816" y="1583466"/>
            <a:ext cx="2842558" cy="36524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48DA3D6-B912-F8CC-BC97-69FFD98F36DD}"/>
              </a:ext>
            </a:extLst>
          </p:cNvPr>
          <p:cNvSpPr/>
          <p:nvPr/>
        </p:nvSpPr>
        <p:spPr>
          <a:xfrm>
            <a:off x="373626" y="1583465"/>
            <a:ext cx="2842558" cy="365248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D9A25690-801B-98AA-9C2D-DB27245129F3}"/>
              </a:ext>
            </a:extLst>
          </p:cNvPr>
          <p:cNvSpPr/>
          <p:nvPr/>
        </p:nvSpPr>
        <p:spPr>
          <a:xfrm>
            <a:off x="206476" y="294968"/>
            <a:ext cx="11580851" cy="963561"/>
          </a:xfrm>
          <a:prstGeom prst="rightArrow">
            <a:avLst/>
          </a:prstGeom>
          <a:gradFill flip="none" rotWithShape="1">
            <a:gsLst>
              <a:gs pos="100000">
                <a:schemeClr val="tx2">
                  <a:lumMod val="20000"/>
                  <a:lumOff val="80000"/>
                </a:schemeClr>
              </a:gs>
              <a:gs pos="71000">
                <a:schemeClr val="accent4">
                  <a:lumMod val="20000"/>
                  <a:lumOff val="80000"/>
                </a:schemeClr>
              </a:gs>
              <a:gs pos="44000">
                <a:schemeClr val="accent2">
                  <a:lumMod val="20000"/>
                  <a:lumOff val="80000"/>
                </a:schemeClr>
              </a:gs>
              <a:gs pos="0">
                <a:schemeClr val="accent6">
                  <a:lumMod val="20000"/>
                  <a:lumOff val="8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F22AA4-F3ED-A4BB-962F-5182071046E9}"/>
              </a:ext>
            </a:extLst>
          </p:cNvPr>
          <p:cNvSpPr txBox="1"/>
          <p:nvPr/>
        </p:nvSpPr>
        <p:spPr>
          <a:xfrm>
            <a:off x="206476" y="622462"/>
            <a:ext cx="3146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Identify the Business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A09415-35DA-222F-869A-94364CE66E4C}"/>
              </a:ext>
            </a:extLst>
          </p:cNvPr>
          <p:cNvSpPr txBox="1"/>
          <p:nvPr/>
        </p:nvSpPr>
        <p:spPr>
          <a:xfrm>
            <a:off x="462114" y="1997839"/>
            <a:ext cx="263504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Talk to stakeholders and understand what challenge the business is facing.</a:t>
            </a:r>
            <a:br>
              <a:rPr lang="en-US" dirty="0"/>
            </a:br>
            <a:r>
              <a:rPr lang="en-US" dirty="0"/>
              <a:t>Example: </a:t>
            </a:r>
          </a:p>
          <a:p>
            <a:r>
              <a:rPr lang="en-US" dirty="0"/>
              <a:t>Are customers leaving a website without buying?</a:t>
            </a:r>
            <a:br>
              <a:rPr lang="en-US" dirty="0"/>
            </a:br>
            <a:r>
              <a:rPr lang="en-US" dirty="0"/>
              <a:t>This is a </a:t>
            </a:r>
            <a:r>
              <a:rPr lang="en-US" b="1" dirty="0"/>
              <a:t>business problem</a:t>
            </a:r>
            <a:r>
              <a:rPr lang="en-US" dirty="0"/>
              <a:t> before it becomes a data problem. 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848850-415A-60A5-8A2E-0FFCD2B5C708}"/>
              </a:ext>
            </a:extLst>
          </p:cNvPr>
          <p:cNvSpPr txBox="1"/>
          <p:nvPr/>
        </p:nvSpPr>
        <p:spPr>
          <a:xfrm>
            <a:off x="3352800" y="1997839"/>
            <a:ext cx="276389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Break down the business problem into data questions</a:t>
            </a:r>
            <a:br>
              <a:rPr lang="en-US" dirty="0"/>
            </a:br>
            <a:r>
              <a:rPr lang="en-US" dirty="0"/>
              <a:t>➡ e.g.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Which customer segments are leaving?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At what page or step drop-off happens?</a:t>
            </a:r>
            <a:br>
              <a:rPr lang="en-US" dirty="0"/>
            </a:br>
            <a:r>
              <a:rPr lang="en-US" dirty="0"/>
              <a:t>This becomes your </a:t>
            </a:r>
            <a:r>
              <a:rPr lang="en-US" b="1" dirty="0"/>
              <a:t>data question</a:t>
            </a:r>
            <a:r>
              <a:rPr lang="en-US" dirty="0"/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7C27F0-E1D3-927F-A181-4B8504747292}"/>
              </a:ext>
            </a:extLst>
          </p:cNvPr>
          <p:cNvSpPr txBox="1"/>
          <p:nvPr/>
        </p:nvSpPr>
        <p:spPr>
          <a:xfrm>
            <a:off x="3616459" y="622462"/>
            <a:ext cx="27333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Translate into Data Terms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17FDF6-68BB-F742-E4EF-D757F806C3CE}"/>
              </a:ext>
            </a:extLst>
          </p:cNvPr>
          <p:cNvSpPr txBox="1"/>
          <p:nvPr/>
        </p:nvSpPr>
        <p:spPr>
          <a:xfrm>
            <a:off x="6613487" y="622462"/>
            <a:ext cx="1822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Define Metrics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FB7296-DCB9-45EE-4649-C5716E530953}"/>
              </a:ext>
            </a:extLst>
          </p:cNvPr>
          <p:cNvSpPr txBox="1"/>
          <p:nvPr/>
        </p:nvSpPr>
        <p:spPr>
          <a:xfrm>
            <a:off x="6735098" y="1997839"/>
            <a:ext cx="202544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Choose measurable KPIs (Key Performance Indicators) to track solution success.</a:t>
            </a:r>
            <a:br>
              <a:rPr lang="en-US" dirty="0"/>
            </a:br>
            <a:r>
              <a:rPr lang="en-US" dirty="0"/>
              <a:t>Examples: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Conversion rate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Average session duration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Churn rate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56FD1-ED2A-1B4C-B259-0EB362A2567F}"/>
              </a:ext>
            </a:extLst>
          </p:cNvPr>
          <p:cNvSpPr txBox="1"/>
          <p:nvPr/>
        </p:nvSpPr>
        <p:spPr>
          <a:xfrm>
            <a:off x="8839203" y="622462"/>
            <a:ext cx="2948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Write the Problem Statement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EE16605-808E-A725-0F7C-0B7A4F791A99}"/>
              </a:ext>
            </a:extLst>
          </p:cNvPr>
          <p:cNvSpPr txBox="1"/>
          <p:nvPr/>
        </p:nvSpPr>
        <p:spPr>
          <a:xfrm>
            <a:off x="9166763" y="1850201"/>
            <a:ext cx="28216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/>
              <a:t>Structure it to be clear and measurable.</a:t>
            </a:r>
          </a:p>
          <a:p>
            <a:pPr>
              <a:buNone/>
            </a:pPr>
            <a:r>
              <a:rPr lang="en-US" dirty="0"/>
              <a:t>Example:</a:t>
            </a:r>
          </a:p>
          <a:p>
            <a:pPr>
              <a:buNone/>
            </a:pPr>
            <a:r>
              <a:rPr lang="en-US" i="1" dirty="0"/>
              <a:t>We observe a 20% increase in cart abandonment in the past month. We need to analyze user navigation and checkout drop-off data to find the root cause and reduce abandonment by at least 10% in the next quarter.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75580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1EE9C-ED4E-5987-33FD-56FBFAEACA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1A392B7-181C-BAE8-606B-2AD179577C8A}"/>
              </a:ext>
            </a:extLst>
          </p:cNvPr>
          <p:cNvSpPr txBox="1"/>
          <p:nvPr/>
        </p:nvSpPr>
        <p:spPr>
          <a:xfrm>
            <a:off x="3048000" y="220126"/>
            <a:ext cx="60960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Examples of Problem Statements &amp; Mapping</a:t>
            </a:r>
            <a:endParaRPr lang="en-IN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E69339-04B4-8526-BD88-2E249500F3C2}"/>
              </a:ext>
            </a:extLst>
          </p:cNvPr>
          <p:cNvSpPr txBox="1"/>
          <p:nvPr/>
        </p:nvSpPr>
        <p:spPr>
          <a:xfrm>
            <a:off x="415489" y="1622420"/>
            <a:ext cx="609600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b="1" dirty="0"/>
              <a:t>Example : Retail Analytics</a:t>
            </a:r>
          </a:p>
          <a:p>
            <a:pPr>
              <a:buNone/>
            </a:pPr>
            <a:r>
              <a:rPr lang="en-US" sz="2400" b="1" dirty="0"/>
              <a:t>Business Problem:</a:t>
            </a:r>
            <a:r>
              <a:rPr lang="en-US" sz="2400" dirty="0"/>
              <a:t> Store sales are decreasing even during peak seasons.</a:t>
            </a:r>
            <a:br>
              <a:rPr lang="en-US" sz="2400" dirty="0"/>
            </a:br>
            <a:r>
              <a:rPr lang="en-US" sz="2400" b="1" dirty="0"/>
              <a:t>Data Problem:</a:t>
            </a:r>
            <a:endParaRPr lang="en-US" sz="24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Sales dropped 12% month-over-month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Find patterns in customer behavior using transaction and footfall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/>
              <a:t>Identify top 3 factors causing sales drop and recommend actions to boost sales</a:t>
            </a:r>
          </a:p>
          <a:p>
            <a:pPr>
              <a:buNone/>
            </a:pPr>
            <a:r>
              <a:rPr lang="en-US" sz="2400" dirty="0"/>
              <a:t>➡ This helps the team focus on customer and sales dataset to find correlations.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01B015F-EAD4-1FCD-49E1-7C33C0BC6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785809" y="1622420"/>
            <a:ext cx="7701263" cy="5012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41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C4DC0-4215-3232-A091-3A5A2BA05A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DB3819F-D6A4-001A-87AE-CD7A52E58042}"/>
              </a:ext>
            </a:extLst>
          </p:cNvPr>
          <p:cNvSpPr txBox="1"/>
          <p:nvPr/>
        </p:nvSpPr>
        <p:spPr>
          <a:xfrm>
            <a:off x="4914286" y="3105834"/>
            <a:ext cx="2362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Examples of Problem Statements &amp; Mapping</a:t>
            </a:r>
            <a:endParaRPr lang="en-IN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1E6FB-58FF-3A56-8F8D-25111162E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87268" y="701040"/>
            <a:ext cx="2409981" cy="2331720"/>
          </a:xfrm>
          <a:prstGeom prst="flowChartConnector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3F58E0-006B-03D0-FC78-F919C9BCF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11241" r="11241"/>
          <a:stretch/>
        </p:blipFill>
        <p:spPr>
          <a:xfrm>
            <a:off x="1544394" y="3744544"/>
            <a:ext cx="2362200" cy="2285491"/>
          </a:xfrm>
          <a:prstGeom prst="flowChartConnector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8E68E9-DA24-3B48-86EE-3DB4840141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rcRect t="1624" b="1624"/>
          <a:stretch/>
        </p:blipFill>
        <p:spPr>
          <a:xfrm>
            <a:off x="1496613" y="701040"/>
            <a:ext cx="2299720" cy="2225040"/>
          </a:xfrm>
          <a:prstGeom prst="flowChartConnector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5F62B63-3C54-2A74-0775-98B0622501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19081" r="19081"/>
          <a:stretch/>
        </p:blipFill>
        <p:spPr>
          <a:xfrm>
            <a:off x="4914286" y="4364890"/>
            <a:ext cx="2576787" cy="2493109"/>
          </a:xfrm>
          <a:prstGeom prst="flowChartConnector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64FA7D-B3E6-18C9-C6E6-32E0AC3B4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 l="25814" r="25814"/>
          <a:stretch/>
        </p:blipFill>
        <p:spPr>
          <a:xfrm>
            <a:off x="8285405" y="3698314"/>
            <a:ext cx="2409982" cy="2331721"/>
          </a:xfrm>
          <a:prstGeom prst="flowChartConnector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363E0B9-69A9-DB03-4284-D550B5B77C4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 l="22041" r="22041"/>
          <a:stretch/>
        </p:blipFill>
        <p:spPr>
          <a:xfrm>
            <a:off x="4736810" y="161389"/>
            <a:ext cx="2409981" cy="2331720"/>
          </a:xfrm>
          <a:prstGeom prst="flowChartConnector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36BAA26-3334-0618-EBF0-9C2FCC3306CD}"/>
              </a:ext>
            </a:extLst>
          </p:cNvPr>
          <p:cNvSpPr txBox="1"/>
          <p:nvPr/>
        </p:nvSpPr>
        <p:spPr>
          <a:xfrm>
            <a:off x="2040307" y="2926080"/>
            <a:ext cx="25862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Media &amp; Entertainment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5AD0125-EFD9-F9C8-2A6D-96EC31783E89}"/>
              </a:ext>
            </a:extLst>
          </p:cNvPr>
          <p:cNvSpPr txBox="1"/>
          <p:nvPr/>
        </p:nvSpPr>
        <p:spPr>
          <a:xfrm>
            <a:off x="4626548" y="2493108"/>
            <a:ext cx="31153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Banking &amp; Financial Services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38B0545-E2F0-09BA-01C0-D64167CA91F5}"/>
              </a:ext>
            </a:extLst>
          </p:cNvPr>
          <p:cNvSpPr txBox="1"/>
          <p:nvPr/>
        </p:nvSpPr>
        <p:spPr>
          <a:xfrm>
            <a:off x="8422565" y="60300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Information Technology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F48873-645F-4614-EC84-13EE581458B9}"/>
              </a:ext>
            </a:extLst>
          </p:cNvPr>
          <p:cNvSpPr txBox="1"/>
          <p:nvPr/>
        </p:nvSpPr>
        <p:spPr>
          <a:xfrm>
            <a:off x="5200650" y="3983890"/>
            <a:ext cx="2409982" cy="381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/>
              <a:t>E-Commerce &amp; Retail</a:t>
            </a:r>
            <a:endParaRPr lang="en-IN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88D74A-9B3D-8DA5-954C-39E51C5E3E88}"/>
              </a:ext>
            </a:extLst>
          </p:cNvPr>
          <p:cNvSpPr txBox="1"/>
          <p:nvPr/>
        </p:nvSpPr>
        <p:spPr>
          <a:xfrm>
            <a:off x="8903970" y="3105834"/>
            <a:ext cx="726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Healthcare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3F38A2E-1D8E-3FCB-7033-52E0BFA7D948}"/>
              </a:ext>
            </a:extLst>
          </p:cNvPr>
          <p:cNvSpPr txBox="1"/>
          <p:nvPr/>
        </p:nvSpPr>
        <p:spPr>
          <a:xfrm>
            <a:off x="2152071" y="6156960"/>
            <a:ext cx="1209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Real Estate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4A399985-503B-42C5-CC00-C6ABE1DE30C8}"/>
              </a:ext>
            </a:extLst>
          </p:cNvPr>
          <p:cNvSpPr/>
          <p:nvPr/>
        </p:nvSpPr>
        <p:spPr>
          <a:xfrm>
            <a:off x="4914286" y="3105834"/>
            <a:ext cx="2409982" cy="638710"/>
          </a:xfrm>
          <a:prstGeom prst="flowChartAlternateProcess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E58903F7-DF5D-06AE-9277-15343FE836A3}"/>
              </a:ext>
            </a:extLst>
          </p:cNvPr>
          <p:cNvCxnSpPr>
            <a:stCxn id="29" idx="3"/>
            <a:endCxn id="6" idx="3"/>
          </p:cNvCxnSpPr>
          <p:nvPr/>
        </p:nvCxnSpPr>
        <p:spPr>
          <a:xfrm flipV="1">
            <a:off x="7324268" y="2691288"/>
            <a:ext cx="1115934" cy="7339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Curved 32">
            <a:extLst>
              <a:ext uri="{FF2B5EF4-FFF2-40B4-BE49-F238E27FC236}">
                <a16:creationId xmlns:a16="http://schemas.microsoft.com/office/drawing/2014/main" id="{895C7DBE-B447-F4EA-35B8-AB170E04AC32}"/>
              </a:ext>
            </a:extLst>
          </p:cNvPr>
          <p:cNvCxnSpPr>
            <a:stCxn id="29" idx="3"/>
            <a:endCxn id="14" idx="1"/>
          </p:cNvCxnSpPr>
          <p:nvPr/>
        </p:nvCxnSpPr>
        <p:spPr>
          <a:xfrm>
            <a:off x="7324268" y="3425189"/>
            <a:ext cx="1314071" cy="614598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or: Curved 34">
            <a:extLst>
              <a:ext uri="{FF2B5EF4-FFF2-40B4-BE49-F238E27FC236}">
                <a16:creationId xmlns:a16="http://schemas.microsoft.com/office/drawing/2014/main" id="{8B079A01-B220-D09E-2FFF-B511F3C17FC6}"/>
              </a:ext>
            </a:extLst>
          </p:cNvPr>
          <p:cNvCxnSpPr>
            <a:cxnSpLocks/>
            <a:stCxn id="3" idx="1"/>
          </p:cNvCxnSpPr>
          <p:nvPr/>
        </p:nvCxnSpPr>
        <p:spPr>
          <a:xfrm rot="10800000">
            <a:off x="3676022" y="1893376"/>
            <a:ext cx="1238265" cy="153562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154C80B1-934B-AAD2-7111-A69239D56363}"/>
              </a:ext>
            </a:extLst>
          </p:cNvPr>
          <p:cNvCxnSpPr>
            <a:cxnSpLocks/>
            <a:stCxn id="3" idx="1"/>
            <a:endCxn id="11" idx="7"/>
          </p:cNvCxnSpPr>
          <p:nvPr/>
        </p:nvCxnSpPr>
        <p:spPr>
          <a:xfrm rot="10800000" flipV="1">
            <a:off x="3560658" y="3429000"/>
            <a:ext cx="1353628" cy="6502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78169774-4B9D-2EFC-F7F0-8469546720C8}"/>
              </a:ext>
            </a:extLst>
          </p:cNvPr>
          <p:cNvCxnSpPr>
            <a:cxnSpLocks/>
            <a:stCxn id="29" idx="0"/>
            <a:endCxn id="15" idx="4"/>
          </p:cNvCxnSpPr>
          <p:nvPr/>
        </p:nvCxnSpPr>
        <p:spPr>
          <a:xfrm rot="16200000" flipV="1">
            <a:off x="5724177" y="2710734"/>
            <a:ext cx="612725" cy="17747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Curved 45">
            <a:extLst>
              <a:ext uri="{FF2B5EF4-FFF2-40B4-BE49-F238E27FC236}">
                <a16:creationId xmlns:a16="http://schemas.microsoft.com/office/drawing/2014/main" id="{14AF547A-C4C5-1C4B-C1BF-81980BB08660}"/>
              </a:ext>
            </a:extLst>
          </p:cNvPr>
          <p:cNvCxnSpPr>
            <a:cxnSpLocks/>
            <a:stCxn id="13" idx="0"/>
            <a:endCxn id="29" idx="2"/>
          </p:cNvCxnSpPr>
          <p:nvPr/>
        </p:nvCxnSpPr>
        <p:spPr>
          <a:xfrm rot="16200000" flipV="1">
            <a:off x="5850806" y="4013015"/>
            <a:ext cx="620346" cy="8340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143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F014-A97C-2D8A-E99B-EBD6126FE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6074A0-893F-28BA-367D-64DF42261CBF}"/>
              </a:ext>
            </a:extLst>
          </p:cNvPr>
          <p:cNvSpPr txBox="1"/>
          <p:nvPr/>
        </p:nvSpPr>
        <p:spPr>
          <a:xfrm>
            <a:off x="579120" y="83641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Why This Matters in Data Analytics Projects</a:t>
            </a:r>
            <a:endParaRPr lang="en-IN" sz="2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02219D-3927-371A-3190-150D4DDEEBAB}"/>
              </a:ext>
            </a:extLst>
          </p:cNvPr>
          <p:cNvSpPr txBox="1"/>
          <p:nvPr/>
        </p:nvSpPr>
        <p:spPr>
          <a:xfrm>
            <a:off x="579120" y="1878598"/>
            <a:ext cx="1094232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/>
              <a:t>Problem statements help analysts: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Focus on </a:t>
            </a:r>
            <a:r>
              <a:rPr lang="en-US" sz="2400" i="1" dirty="0"/>
              <a:t>right</a:t>
            </a:r>
            <a:r>
              <a:rPr lang="en-US" sz="2400" dirty="0"/>
              <a:t> data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Choose proper analytical methods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Measure success accurately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Communicate findings clearly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dirty="0"/>
              <a:t>Avoid chasing the wrong insights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/>
          </a:p>
          <a:p>
            <a:endParaRPr lang="en-US" sz="2400" dirty="0"/>
          </a:p>
          <a:p>
            <a:pPr>
              <a:buNone/>
            </a:pPr>
            <a:r>
              <a:rPr lang="en-US" sz="2400" dirty="0"/>
              <a:t>Understanding the problem deeply ensures that your analysis has </a:t>
            </a:r>
            <a:r>
              <a:rPr lang="en-US" sz="2400" b="1" dirty="0"/>
              <a:t>real business impact</a:t>
            </a:r>
            <a:r>
              <a:rPr lang="en-US" sz="2400" dirty="0"/>
              <a:t> and gives direction to your data work. </a:t>
            </a:r>
          </a:p>
        </p:txBody>
      </p:sp>
    </p:spTree>
    <p:extLst>
      <p:ext uri="{BB962C8B-B14F-4D97-AF65-F5344CB8AC3E}">
        <p14:creationId xmlns:p14="http://schemas.microsoft.com/office/powerpoint/2010/main" val="2779674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445</Words>
  <Application>Microsoft Office PowerPoint</Application>
  <PresentationFormat>Widescreen</PresentationFormat>
  <Paragraphs>60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Algerian</vt:lpstr>
      <vt:lpstr>Arial</vt:lpstr>
      <vt:lpstr>Calibri</vt:lpstr>
      <vt:lpstr>Calibri Light</vt:lpstr>
      <vt:lpstr>Wingdings</vt:lpstr>
      <vt:lpstr>Office Theme</vt:lpstr>
      <vt:lpstr>Understanding Data &amp; Problem Statement</vt:lpstr>
      <vt:lpstr>PowerPoint Presentation</vt:lpstr>
      <vt:lpstr>What is a Problem Statement in Analytics?</vt:lpstr>
      <vt:lpstr>Steps to Define a Problem Statement in Analytics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 MADESH</dc:creator>
  <cp:lastModifiedBy>M MADESH</cp:lastModifiedBy>
  <cp:revision>1</cp:revision>
  <dcterms:created xsi:type="dcterms:W3CDTF">2025-12-06T01:43:21Z</dcterms:created>
  <dcterms:modified xsi:type="dcterms:W3CDTF">2025-12-06T02:27:45Z</dcterms:modified>
</cp:coreProperties>
</file>